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notesMasterIdLst>
    <p:notesMasterId r:id="rId34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91" r:id="rId16"/>
    <p:sldId id="292" r:id="rId17"/>
    <p:sldId id="283" r:id="rId18"/>
    <p:sldId id="284" r:id="rId19"/>
    <p:sldId id="285" r:id="rId20"/>
    <p:sldId id="286" r:id="rId21"/>
    <p:sldId id="287" r:id="rId22"/>
    <p:sldId id="290" r:id="rId23"/>
    <p:sldId id="293" r:id="rId24"/>
    <p:sldId id="289" r:id="rId25"/>
    <p:sldId id="297" r:id="rId26"/>
    <p:sldId id="298" r:id="rId27"/>
    <p:sldId id="299" r:id="rId28"/>
    <p:sldId id="303" r:id="rId29"/>
    <p:sldId id="300" r:id="rId30"/>
    <p:sldId id="302" r:id="rId31"/>
    <p:sldId id="304" r:id="rId32"/>
    <p:sldId id="30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8"/>
    <p:restoredTop sz="89110"/>
  </p:normalViewPr>
  <p:slideViewPr>
    <p:cSldViewPr snapToGrid="0" snapToObjects="1">
      <p:cViewPr varScale="1">
        <p:scale>
          <a:sx n="96" d="100"/>
          <a:sy n="96" d="100"/>
        </p:scale>
        <p:origin x="1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53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8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0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66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09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1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62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0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72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64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5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83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69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6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7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65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5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4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2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0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8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9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 key is </a:t>
            </a:r>
            <a:r>
              <a:rPr lang="en-US" dirty="0" err="1"/>
              <a:t>student_id</a:t>
            </a:r>
            <a:r>
              <a:rPr lang="en-US" dirty="0"/>
              <a:t> + </a:t>
            </a:r>
            <a:r>
              <a:rPr lang="en-US" dirty="0" err="1"/>
              <a:t>subject_id</a:t>
            </a:r>
            <a:r>
              <a:rPr lang="en-US" dirty="0"/>
              <a:t>. But teacher only needs </a:t>
            </a:r>
            <a:r>
              <a:rPr lang="en-US" dirty="0" err="1"/>
              <a:t>subject_id</a:t>
            </a:r>
            <a:r>
              <a:rPr lang="en-US" dirty="0"/>
              <a:t> to be retrieved. Thus, teacher is partially dependent on the table’s primary key.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7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2022 Morning Day 3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4B405-7172-F09E-58DF-D35CBD1119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6355C28-92F5-498B-FA4A-2F4D6B6A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9268" y="2829494"/>
            <a:ext cx="7315200" cy="2334902"/>
          </a:xfrm>
        </p:spPr>
      </p:pic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</p:spTree>
    <p:extLst>
      <p:ext uri="{BB962C8B-B14F-4D97-AF65-F5344CB8AC3E}">
        <p14:creationId xmlns:p14="http://schemas.microsoft.com/office/powerpoint/2010/main" val="321839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6355C28-92F5-498B-FA4A-2F4D6B6A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9268" y="2829494"/>
            <a:ext cx="7315200" cy="2334902"/>
          </a:xfrm>
        </p:spPr>
      </p:pic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9C71EA-A831-DE7B-5F39-A3982F526DF3}"/>
              </a:ext>
            </a:extLst>
          </p:cNvPr>
          <p:cNvSpPr txBox="1">
            <a:spLocks/>
          </p:cNvSpPr>
          <p:nvPr/>
        </p:nvSpPr>
        <p:spPr>
          <a:xfrm>
            <a:off x="3869268" y="864107"/>
            <a:ext cx="7315200" cy="57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 Tidy </a:t>
            </a:r>
          </a:p>
          <a:p>
            <a:pPr lvl="1"/>
            <a:r>
              <a:rPr lang="en-US" sz="2200" dirty="0"/>
              <a:t>Separate observations in one row (What if I want to compare Republican, Independent, and Democrat?) </a:t>
            </a:r>
          </a:p>
        </p:txBody>
      </p:sp>
    </p:spTree>
    <p:extLst>
      <p:ext uri="{BB962C8B-B14F-4D97-AF65-F5344CB8AC3E}">
        <p14:creationId xmlns:p14="http://schemas.microsoft.com/office/powerpoint/2010/main" val="226627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3ED10EF-F081-E913-0BC2-89DAC621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48" y="212034"/>
            <a:ext cx="8227301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3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038DD2-54E0-E959-AFF5-678ED872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17"/>
          <a:stretch/>
        </p:blipFill>
        <p:spPr>
          <a:xfrm>
            <a:off x="4876433" y="2743202"/>
            <a:ext cx="4492854" cy="1811616"/>
          </a:xfrm>
        </p:spPr>
      </p:pic>
    </p:spTree>
    <p:extLst>
      <p:ext uri="{BB962C8B-B14F-4D97-AF65-F5344CB8AC3E}">
        <p14:creationId xmlns:p14="http://schemas.microsoft.com/office/powerpoint/2010/main" val="96538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B9038DD2-54E0-E959-AFF5-678ED8724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817"/>
          <a:stretch/>
        </p:blipFill>
        <p:spPr>
          <a:xfrm>
            <a:off x="4876433" y="2743202"/>
            <a:ext cx="4492854" cy="1811616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6C5CA7-69B3-E3CD-B085-443EF303DAF8}"/>
              </a:ext>
            </a:extLst>
          </p:cNvPr>
          <p:cNvSpPr txBox="1">
            <a:spLocks/>
          </p:cNvSpPr>
          <p:nvPr/>
        </p:nvSpPr>
        <p:spPr>
          <a:xfrm>
            <a:off x="3869268" y="864107"/>
            <a:ext cx="7315200" cy="57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600" dirty="0"/>
              <a:t>Not Tidy </a:t>
            </a:r>
          </a:p>
          <a:p>
            <a:pPr lvl="1"/>
            <a:r>
              <a:rPr lang="en-US" sz="2400" dirty="0"/>
              <a:t>Columns 1999 and 2000 </a:t>
            </a:r>
            <a:r>
              <a:rPr lang="en-US" sz="2400" b="1" dirty="0"/>
              <a:t>contain separate observations </a:t>
            </a:r>
            <a:r>
              <a:rPr lang="en-US" sz="2400" dirty="0"/>
              <a:t>for two different years (and should therefore be separate rows)</a:t>
            </a:r>
          </a:p>
          <a:p>
            <a:pPr lvl="1"/>
            <a:r>
              <a:rPr lang="en-US" sz="2400" dirty="0"/>
              <a:t>Column names </a:t>
            </a:r>
            <a:r>
              <a:rPr lang="en-US" sz="2400" b="1" dirty="0"/>
              <a:t>contain important information </a:t>
            </a:r>
            <a:r>
              <a:rPr lang="en-US" sz="2400" dirty="0"/>
              <a:t>(and should therefore be </a:t>
            </a:r>
            <a:r>
              <a:rPr lang="en-US" sz="2400" b="1" dirty="0"/>
              <a:t>values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899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B03EA1A-DEE8-529E-46B6-9BFF1A183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0"/>
          <a:stretch/>
        </p:blipFill>
        <p:spPr>
          <a:xfrm>
            <a:off x="5223565" y="2729949"/>
            <a:ext cx="4289083" cy="20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71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6C5CA7-69B3-E3CD-B085-443EF303DAF8}"/>
              </a:ext>
            </a:extLst>
          </p:cNvPr>
          <p:cNvSpPr txBox="1">
            <a:spLocks/>
          </p:cNvSpPr>
          <p:nvPr/>
        </p:nvSpPr>
        <p:spPr>
          <a:xfrm>
            <a:off x="3869268" y="864107"/>
            <a:ext cx="7315200" cy="57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600" dirty="0"/>
              <a:t>Not Tidy </a:t>
            </a:r>
          </a:p>
          <a:p>
            <a:pPr lvl="1"/>
            <a:r>
              <a:rPr lang="en-US" sz="2400" dirty="0"/>
              <a:t>Incompatible values in </a:t>
            </a:r>
            <a:r>
              <a:rPr lang="en-US" sz="2400" dirty="0">
                <a:latin typeface="Courier" pitchFamily="2" charset="0"/>
              </a:rPr>
              <a:t>count</a:t>
            </a:r>
            <a:r>
              <a:rPr lang="en-US" sz="2400" dirty="0"/>
              <a:t> column</a:t>
            </a:r>
          </a:p>
          <a:p>
            <a:pPr lvl="1"/>
            <a:r>
              <a:rPr lang="en-US" sz="2400" dirty="0">
                <a:latin typeface="Courier" pitchFamily="2" charset="0"/>
              </a:rPr>
              <a:t>cases</a:t>
            </a:r>
            <a:r>
              <a:rPr lang="en-US" sz="2400" dirty="0"/>
              <a:t> and </a:t>
            </a:r>
            <a:r>
              <a:rPr lang="en-US" sz="2400" dirty="0">
                <a:latin typeface="Courier" pitchFamily="2" charset="0"/>
              </a:rPr>
              <a:t>population</a:t>
            </a:r>
            <a:r>
              <a:rPr lang="en-US" sz="2400" dirty="0"/>
              <a:t> data should each be in their own column 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88B1E5C4-C57E-FC01-FE67-7A433D17C3D8}"/>
              </a:ext>
            </a:extLst>
          </p:cNvPr>
          <p:cNvSpPr/>
          <p:nvPr/>
        </p:nvSpPr>
        <p:spPr>
          <a:xfrm>
            <a:off x="3869268" y="543341"/>
            <a:ext cx="6507185" cy="213360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Is this data Tidy? </a:t>
            </a:r>
          </a:p>
          <a:p>
            <a:r>
              <a:rPr lang="en-US" sz="3200" dirty="0"/>
              <a:t>Work with the person next to you to decide why or why not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923CC26-24C2-1315-1603-76B8056B0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0"/>
          <a:stretch/>
        </p:blipFill>
        <p:spPr>
          <a:xfrm>
            <a:off x="5223565" y="2729949"/>
            <a:ext cx="4289083" cy="201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5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</p:txBody>
      </p:sp>
    </p:spTree>
    <p:extLst>
      <p:ext uri="{BB962C8B-B14F-4D97-AF65-F5344CB8AC3E}">
        <p14:creationId xmlns:p14="http://schemas.microsoft.com/office/powerpoint/2010/main" val="341003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D0C26A5F-495A-9501-AECE-998B1767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63" y="1788758"/>
            <a:ext cx="6281898" cy="20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4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4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D0C26A5F-495A-9501-AECE-998B1767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363" y="1788758"/>
            <a:ext cx="6281898" cy="2005088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0EF0ADC-47E0-8707-8DC4-85181EA98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63" y="4198035"/>
            <a:ext cx="4426176" cy="1786713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53D68F37-18AF-7FCF-A2FF-23AA13B2609D}"/>
              </a:ext>
            </a:extLst>
          </p:cNvPr>
          <p:cNvSpPr/>
          <p:nvPr/>
        </p:nvSpPr>
        <p:spPr>
          <a:xfrm>
            <a:off x="5208104" y="1788758"/>
            <a:ext cx="3896139" cy="649642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B993BD2-FF94-53AF-0F44-2B6A88F7A383}"/>
              </a:ext>
            </a:extLst>
          </p:cNvPr>
          <p:cNvSpPr/>
          <p:nvPr/>
        </p:nvSpPr>
        <p:spPr>
          <a:xfrm>
            <a:off x="6394174" y="4909644"/>
            <a:ext cx="2484365" cy="815375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3765395-A77C-12F8-4CD4-5916E4202267}"/>
              </a:ext>
            </a:extLst>
          </p:cNvPr>
          <p:cNvSpPr/>
          <p:nvPr/>
        </p:nvSpPr>
        <p:spPr>
          <a:xfrm>
            <a:off x="9104244" y="2113579"/>
            <a:ext cx="1311966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4CBC431D-9054-4FC9-1A7C-EA1DCFC4C190}"/>
              </a:ext>
            </a:extLst>
          </p:cNvPr>
          <p:cNvSpPr/>
          <p:nvPr/>
        </p:nvSpPr>
        <p:spPr>
          <a:xfrm>
            <a:off x="5121966" y="4909644"/>
            <a:ext cx="1311966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EE5C0DCF-BA37-9194-3A6D-156152658348}"/>
              </a:ext>
            </a:extLst>
          </p:cNvPr>
          <p:cNvSpPr/>
          <p:nvPr/>
        </p:nvSpPr>
        <p:spPr>
          <a:xfrm>
            <a:off x="5115341" y="5140469"/>
            <a:ext cx="1311966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07110722-6927-EA74-0DCD-A78299E09837}"/>
              </a:ext>
            </a:extLst>
          </p:cNvPr>
          <p:cNvSpPr/>
          <p:nvPr/>
        </p:nvSpPr>
        <p:spPr>
          <a:xfrm>
            <a:off x="5121966" y="5400198"/>
            <a:ext cx="1311966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73196443-A72E-F211-D8CB-D3599BE876C0}"/>
              </a:ext>
            </a:extLst>
          </p:cNvPr>
          <p:cNvSpPr/>
          <p:nvPr/>
        </p:nvSpPr>
        <p:spPr>
          <a:xfrm rot="5400000">
            <a:off x="8397899" y="2443304"/>
            <a:ext cx="3840528" cy="2484366"/>
          </a:xfrm>
          <a:prstGeom prst="curvedDownArrow">
            <a:avLst>
              <a:gd name="adj1" fmla="val 6439"/>
              <a:gd name="adj2" fmla="val 26464"/>
              <a:gd name="adj3" fmla="val 30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6E4C82E-C9C8-BDED-4574-1747AB0E3DB2}"/>
              </a:ext>
            </a:extLst>
          </p:cNvPr>
          <p:cNvSpPr/>
          <p:nvPr/>
        </p:nvSpPr>
        <p:spPr>
          <a:xfrm>
            <a:off x="9234225" y="1524347"/>
            <a:ext cx="856592" cy="186476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4AB50FE-47C0-6BA4-1C0F-A5906F4AD737}"/>
              </a:ext>
            </a:extLst>
          </p:cNvPr>
          <p:cNvSpPr/>
          <p:nvPr/>
        </p:nvSpPr>
        <p:spPr>
          <a:xfrm rot="1430662">
            <a:off x="10279141" y="1782769"/>
            <a:ext cx="856592" cy="186476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BFBB7D1F-E6B5-7244-ECAF-D98033531BF8}"/>
              </a:ext>
            </a:extLst>
          </p:cNvPr>
          <p:cNvSpPr/>
          <p:nvPr/>
        </p:nvSpPr>
        <p:spPr>
          <a:xfrm rot="3979017">
            <a:off x="11067598" y="2583409"/>
            <a:ext cx="856592" cy="186476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8DA49ECA-9134-0B29-683B-A6E15410C6A0}"/>
              </a:ext>
            </a:extLst>
          </p:cNvPr>
          <p:cNvSpPr/>
          <p:nvPr/>
        </p:nvSpPr>
        <p:spPr>
          <a:xfrm rot="5400000">
            <a:off x="11311400" y="3700607"/>
            <a:ext cx="856592" cy="186476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83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Vocabulary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3A22D1-52F3-8D82-D9CC-7E64CC9F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2"/>
          <a:stretch/>
        </p:blipFill>
        <p:spPr>
          <a:xfrm>
            <a:off x="3531854" y="3710674"/>
            <a:ext cx="8103556" cy="235992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0B8B6B-9A62-C95D-269F-2C986592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31854" y="787404"/>
            <a:ext cx="8103556" cy="23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9B6E38-42F7-A2C0-B713-982E64AE9A5E}"/>
              </a:ext>
            </a:extLst>
          </p:cNvPr>
          <p:cNvSpPr txBox="1"/>
          <p:nvPr/>
        </p:nvSpPr>
        <p:spPr>
          <a:xfrm>
            <a:off x="3988901" y="2690188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971B1-B97A-E619-67B3-548E6F17E146}"/>
              </a:ext>
            </a:extLst>
          </p:cNvPr>
          <p:cNvSpPr txBox="1"/>
          <p:nvPr/>
        </p:nvSpPr>
        <p:spPr>
          <a:xfrm>
            <a:off x="6748744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7B6B3-49FB-18E2-92E3-82330D6B7871}"/>
              </a:ext>
            </a:extLst>
          </p:cNvPr>
          <p:cNvSpPr txBox="1"/>
          <p:nvPr/>
        </p:nvSpPr>
        <p:spPr>
          <a:xfrm>
            <a:off x="9508587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389618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5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E7C8BAE-769F-790F-E708-9615CADCC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7"/>
          <a:stretch/>
        </p:blipFill>
        <p:spPr>
          <a:xfrm>
            <a:off x="5280441" y="1828802"/>
            <a:ext cx="4492854" cy="18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5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5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E7C8BAE-769F-790F-E708-9615CADCC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7"/>
          <a:stretch/>
        </p:blipFill>
        <p:spPr>
          <a:xfrm>
            <a:off x="5280441" y="1828802"/>
            <a:ext cx="4492854" cy="1811616"/>
          </a:xfrm>
          <a:prstGeom prst="rect">
            <a:avLst/>
          </a:prstGeom>
        </p:spPr>
      </p:pic>
      <p:pic>
        <p:nvPicPr>
          <p:cNvPr id="8" name="Picture 7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C058C87-8692-6DE4-2EAD-B3AC7B14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441" y="3796533"/>
            <a:ext cx="4141855" cy="304829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C244236C-3B18-EB56-B557-EFEE469938D2}"/>
              </a:ext>
            </a:extLst>
          </p:cNvPr>
          <p:cNvSpPr/>
          <p:nvPr/>
        </p:nvSpPr>
        <p:spPr>
          <a:xfrm>
            <a:off x="7765775" y="2071716"/>
            <a:ext cx="1828799" cy="851484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9146616-2E74-445D-14D6-A7EB520D2F03}"/>
              </a:ext>
            </a:extLst>
          </p:cNvPr>
          <p:cNvSpPr/>
          <p:nvPr/>
        </p:nvSpPr>
        <p:spPr>
          <a:xfrm>
            <a:off x="6003235" y="2646886"/>
            <a:ext cx="1692688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2777F57-1A6B-3FD3-9EAE-5B0E8469F6AC}"/>
              </a:ext>
            </a:extLst>
          </p:cNvPr>
          <p:cNvSpPr/>
          <p:nvPr/>
        </p:nvSpPr>
        <p:spPr>
          <a:xfrm>
            <a:off x="5897219" y="4866625"/>
            <a:ext cx="1692688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81AA66D-216B-CD83-C115-40F40DCE5063}"/>
              </a:ext>
            </a:extLst>
          </p:cNvPr>
          <p:cNvSpPr/>
          <p:nvPr/>
        </p:nvSpPr>
        <p:spPr>
          <a:xfrm>
            <a:off x="5897219" y="5158270"/>
            <a:ext cx="1692688" cy="324821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6A0F4E5-9B66-77DD-9B83-B195B3691E1B}"/>
              </a:ext>
            </a:extLst>
          </p:cNvPr>
          <p:cNvSpPr/>
          <p:nvPr/>
        </p:nvSpPr>
        <p:spPr>
          <a:xfrm>
            <a:off x="7629297" y="4803643"/>
            <a:ext cx="1792999" cy="679448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3A1231E6-799E-FF14-AC83-93179E803D9E}"/>
              </a:ext>
            </a:extLst>
          </p:cNvPr>
          <p:cNvSpPr/>
          <p:nvPr/>
        </p:nvSpPr>
        <p:spPr>
          <a:xfrm rot="5400000">
            <a:off x="8869271" y="2835083"/>
            <a:ext cx="3244099" cy="2138050"/>
          </a:xfrm>
          <a:prstGeom prst="curvedDownArrow">
            <a:avLst>
              <a:gd name="adj1" fmla="val 6439"/>
              <a:gd name="adj2" fmla="val 26464"/>
              <a:gd name="adj3" fmla="val 30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AEC261A9-F0B8-AABB-223A-1D714D1D63D4}"/>
              </a:ext>
            </a:extLst>
          </p:cNvPr>
          <p:cNvSpPr/>
          <p:nvPr/>
        </p:nvSpPr>
        <p:spPr>
          <a:xfrm>
            <a:off x="9684935" y="2041182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61F8006D-BCFF-508B-A3A7-83A32A35A048}"/>
              </a:ext>
            </a:extLst>
          </p:cNvPr>
          <p:cNvSpPr/>
          <p:nvPr/>
        </p:nvSpPr>
        <p:spPr>
          <a:xfrm rot="1430662">
            <a:off x="10598086" y="2324974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376A7D3-FB33-A993-F693-591B1A6413D7}"/>
              </a:ext>
            </a:extLst>
          </p:cNvPr>
          <p:cNvSpPr/>
          <p:nvPr/>
        </p:nvSpPr>
        <p:spPr>
          <a:xfrm rot="3979017">
            <a:off x="11198810" y="3047108"/>
            <a:ext cx="723564" cy="160481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6834F9E-4467-6B94-0D0C-50D72AF654F3}"/>
              </a:ext>
            </a:extLst>
          </p:cNvPr>
          <p:cNvSpPr/>
          <p:nvPr/>
        </p:nvSpPr>
        <p:spPr>
          <a:xfrm rot="5400000">
            <a:off x="11284895" y="3951892"/>
            <a:ext cx="723564" cy="160482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5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4EEB2-C503-0150-3687-E3795DD1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98" y="1673915"/>
            <a:ext cx="49784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0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36617-3419-3B29-A034-8CA407979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How do we make data Tidy?</a:t>
            </a:r>
          </a:p>
          <a:p>
            <a:pPr lvl="1"/>
            <a:r>
              <a:rPr lang="en-US" sz="2600" dirty="0"/>
              <a:t>What needs to happen here? </a:t>
            </a:r>
          </a:p>
          <a:p>
            <a:pPr lvl="1"/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4EEB2-C503-0150-3687-E3795DD1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398" y="1673915"/>
            <a:ext cx="4978400" cy="24765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B2DE01D-0EFA-B435-95AC-1BE75A71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98" y="4368855"/>
            <a:ext cx="4572000" cy="24257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14BF3E9F-B42B-1DD2-37C8-C1755A449FF1}"/>
              </a:ext>
            </a:extLst>
          </p:cNvPr>
          <p:cNvSpPr/>
          <p:nvPr/>
        </p:nvSpPr>
        <p:spPr>
          <a:xfrm>
            <a:off x="7407598" y="2486422"/>
            <a:ext cx="2489200" cy="1072625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BA76B63-CC15-C8F5-2969-A131A436A59B}"/>
              </a:ext>
            </a:extLst>
          </p:cNvPr>
          <p:cNvSpPr/>
          <p:nvPr/>
        </p:nvSpPr>
        <p:spPr>
          <a:xfrm>
            <a:off x="5511710" y="2512926"/>
            <a:ext cx="1895888" cy="516832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EB10A36-01E4-E37D-DBB6-4061D675B3D7}"/>
              </a:ext>
            </a:extLst>
          </p:cNvPr>
          <p:cNvSpPr/>
          <p:nvPr/>
        </p:nvSpPr>
        <p:spPr>
          <a:xfrm>
            <a:off x="5524966" y="3003254"/>
            <a:ext cx="1895888" cy="555793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A235D11-662B-31AC-1443-7E176F43CBCE}"/>
              </a:ext>
            </a:extLst>
          </p:cNvPr>
          <p:cNvSpPr/>
          <p:nvPr/>
        </p:nvSpPr>
        <p:spPr>
          <a:xfrm>
            <a:off x="5511710" y="5172526"/>
            <a:ext cx="1895888" cy="260865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E2D6AA1-C6C1-DB62-62CD-6300A9813D67}"/>
              </a:ext>
            </a:extLst>
          </p:cNvPr>
          <p:cNvSpPr/>
          <p:nvPr/>
        </p:nvSpPr>
        <p:spPr>
          <a:xfrm>
            <a:off x="5511710" y="5433391"/>
            <a:ext cx="1895888" cy="260865"/>
          </a:xfrm>
          <a:prstGeom prst="frame">
            <a:avLst>
              <a:gd name="adj1" fmla="val 4340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AC8120C-A3CF-46D1-FCB9-0355505EF9F6}"/>
              </a:ext>
            </a:extLst>
          </p:cNvPr>
          <p:cNvSpPr/>
          <p:nvPr/>
        </p:nvSpPr>
        <p:spPr>
          <a:xfrm>
            <a:off x="7420854" y="4640743"/>
            <a:ext cx="2489200" cy="1072625"/>
          </a:xfrm>
          <a:prstGeom prst="frame">
            <a:avLst>
              <a:gd name="adj1" fmla="val 434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F8D41094-0FC5-C353-884B-74ED4BE2F271}"/>
              </a:ext>
            </a:extLst>
          </p:cNvPr>
          <p:cNvSpPr/>
          <p:nvPr/>
        </p:nvSpPr>
        <p:spPr>
          <a:xfrm rot="5400000">
            <a:off x="9034019" y="3388965"/>
            <a:ext cx="2787943" cy="1035874"/>
          </a:xfrm>
          <a:prstGeom prst="curvedDownArrow">
            <a:avLst>
              <a:gd name="adj1" fmla="val 11436"/>
              <a:gd name="adj2" fmla="val 48478"/>
              <a:gd name="adj3" fmla="val 30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75E70C9-0E7D-68D1-C23E-FB7490072647}"/>
              </a:ext>
            </a:extLst>
          </p:cNvPr>
          <p:cNvSpPr/>
          <p:nvPr/>
        </p:nvSpPr>
        <p:spPr>
          <a:xfrm rot="5400000">
            <a:off x="10095400" y="2118890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05F3AD95-A3A2-D9BA-8EFF-7B1D0D02A2E1}"/>
              </a:ext>
            </a:extLst>
          </p:cNvPr>
          <p:cNvSpPr/>
          <p:nvPr/>
        </p:nvSpPr>
        <p:spPr>
          <a:xfrm rot="3571595">
            <a:off x="10577336" y="2578264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24E751A-F816-7AF9-97E9-655083B33B06}"/>
              </a:ext>
            </a:extLst>
          </p:cNvPr>
          <p:cNvSpPr/>
          <p:nvPr/>
        </p:nvSpPr>
        <p:spPr>
          <a:xfrm rot="1959184">
            <a:off x="10913726" y="3480288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16EE7876-B2E2-7C55-D897-4319AA7C6C71}"/>
              </a:ext>
            </a:extLst>
          </p:cNvPr>
          <p:cNvSpPr/>
          <p:nvPr/>
        </p:nvSpPr>
        <p:spPr>
          <a:xfrm>
            <a:off x="10961494" y="4238686"/>
            <a:ext cx="737185" cy="157517"/>
          </a:xfrm>
          <a:prstGeom prst="frame">
            <a:avLst>
              <a:gd name="adj1" fmla="val 4340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1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BC10-8C5D-B509-4FA1-B476A5DC4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 err="1">
                <a:latin typeface="Courier" pitchFamily="2" charset="0"/>
              </a:rPr>
              <a:t>tidyr</a:t>
            </a:r>
            <a:endParaRPr lang="en-US" sz="3600" dirty="0">
              <a:latin typeface="Courier" pitchFamily="2" charset="0"/>
            </a:endParaRPr>
          </a:p>
          <a:p>
            <a:pPr lvl="1"/>
            <a:r>
              <a:rPr lang="en-US" sz="2800" dirty="0"/>
              <a:t>R package that helps make data tidy</a:t>
            </a:r>
          </a:p>
          <a:p>
            <a:pPr lvl="1"/>
            <a:r>
              <a:rPr lang="en-US" sz="2800" dirty="0"/>
              <a:t>We will primarily use two functions:</a:t>
            </a:r>
          </a:p>
          <a:p>
            <a:pPr lvl="2"/>
            <a:r>
              <a:rPr lang="en-US" sz="2600" dirty="0" err="1">
                <a:latin typeface="Courier" pitchFamily="2" charset="0"/>
              </a:rPr>
              <a:t>pivot_longer</a:t>
            </a:r>
            <a:r>
              <a:rPr lang="en-US" sz="2600" dirty="0">
                <a:latin typeface="Courier" pitchFamily="2" charset="0"/>
              </a:rPr>
              <a:t>()</a:t>
            </a:r>
          </a:p>
          <a:p>
            <a:pPr lvl="2"/>
            <a:r>
              <a:rPr lang="en-US" sz="2600" dirty="0" err="1">
                <a:latin typeface="Courier" pitchFamily="2" charset="0"/>
              </a:rPr>
              <a:t>pivot_wider</a:t>
            </a:r>
            <a:r>
              <a:rPr lang="en-US" sz="2600" dirty="0">
                <a:latin typeface="Courier" pitchFamily="2" charset="0"/>
              </a:rPr>
              <a:t>() </a:t>
            </a:r>
            <a:endParaRPr lang="en-US" sz="3000" dirty="0">
              <a:latin typeface="Courier" pitchFamily="2" charset="0"/>
            </a:endParaRPr>
          </a:p>
          <a:p>
            <a:pPr lvl="1"/>
            <a:endParaRPr lang="en-US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414F7-1592-0B77-DA85-9268A4D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0" y="2408904"/>
            <a:ext cx="2079628" cy="24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347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BC10-8C5D-B509-4FA1-B476A5D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61979"/>
          </a:xfrm>
        </p:spPr>
        <p:txBody>
          <a:bodyPr anchor="t">
            <a:normAutofit/>
          </a:bodyPr>
          <a:lstStyle/>
          <a:p>
            <a:r>
              <a:rPr lang="en-US" sz="3300" dirty="0" err="1">
                <a:latin typeface="Courier" pitchFamily="2" charset="0"/>
              </a:rPr>
              <a:t>tidyr</a:t>
            </a:r>
            <a:endParaRPr lang="en-US" sz="3300" dirty="0">
              <a:latin typeface="Courier" pitchFamily="2" charset="0"/>
            </a:endParaRPr>
          </a:p>
          <a:p>
            <a:pPr lvl="1"/>
            <a:r>
              <a:rPr lang="en-US" sz="2600" dirty="0" err="1">
                <a:latin typeface="Courier" pitchFamily="2" charset="0"/>
              </a:rPr>
              <a:t>pivot_longer</a:t>
            </a:r>
            <a:r>
              <a:rPr lang="en-US" sz="2600" dirty="0">
                <a:latin typeface="Courier" pitchFamily="2" charset="0"/>
              </a:rPr>
              <a:t>()</a:t>
            </a:r>
          </a:p>
          <a:p>
            <a:pPr lvl="3"/>
            <a:r>
              <a:rPr lang="en-US" sz="2200" dirty="0"/>
              <a:t>wide </a:t>
            </a:r>
            <a:r>
              <a:rPr lang="en-US" sz="2200" dirty="0">
                <a:sym typeface="Wingdings" pitchFamily="2" charset="2"/>
              </a:rPr>
              <a:t> narrow</a:t>
            </a: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endParaRPr lang="en-US" sz="2200" dirty="0">
              <a:sym typeface="Wingdings" pitchFamily="2" charset="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414F7-1592-0B77-DA85-9268A4D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0" y="2408904"/>
            <a:ext cx="2079628" cy="24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BA7A059-4F6D-CFBE-875B-FF530A64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995" y="352482"/>
            <a:ext cx="3853345" cy="2934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1D863-8268-65A7-868F-067BF12EE6CB}"/>
              </a:ext>
            </a:extLst>
          </p:cNvPr>
          <p:cNvSpPr/>
          <p:nvPr/>
        </p:nvSpPr>
        <p:spPr>
          <a:xfrm>
            <a:off x="3741486" y="3357232"/>
            <a:ext cx="7761034" cy="1413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table4a %&gt;%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pivot_longer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(-country,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names_to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"year", 					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values_to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"cases")</a:t>
            </a:r>
          </a:p>
        </p:txBody>
      </p:sp>
    </p:spTree>
    <p:extLst>
      <p:ext uri="{BB962C8B-B14F-4D97-AF65-F5344CB8AC3E}">
        <p14:creationId xmlns:p14="http://schemas.microsoft.com/office/powerpoint/2010/main" val="413482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BC10-8C5D-B509-4FA1-B476A5D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61979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3600" dirty="0" err="1">
                <a:latin typeface="Courier" pitchFamily="2" charset="0"/>
              </a:rPr>
              <a:t>tidyr</a:t>
            </a:r>
            <a:endParaRPr lang="en-US" sz="3600" dirty="0">
              <a:latin typeface="Courier" pitchFamily="2" charset="0"/>
            </a:endParaRPr>
          </a:p>
          <a:p>
            <a:pPr lvl="1"/>
            <a:r>
              <a:rPr lang="en-US" sz="2800" dirty="0" err="1">
                <a:latin typeface="Courier" pitchFamily="2" charset="0"/>
              </a:rPr>
              <a:t>pivot_longer</a:t>
            </a:r>
            <a:r>
              <a:rPr lang="en-US" sz="2800" dirty="0">
                <a:latin typeface="Courier" pitchFamily="2" charset="0"/>
              </a:rPr>
              <a:t>()</a:t>
            </a:r>
          </a:p>
          <a:p>
            <a:pPr lvl="3"/>
            <a:r>
              <a:rPr lang="en-US" sz="2400" dirty="0"/>
              <a:t>wide </a:t>
            </a:r>
            <a:r>
              <a:rPr lang="en-US" sz="2400" dirty="0">
                <a:sym typeface="Wingdings" pitchFamily="2" charset="2"/>
              </a:rPr>
              <a:t> narrow</a:t>
            </a: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endParaRPr lang="en-US" sz="2200" dirty="0">
              <a:sym typeface="Wingdings" pitchFamily="2" charset="2"/>
            </a:endParaRPr>
          </a:p>
          <a:p>
            <a:r>
              <a:rPr lang="en-US" sz="2200" b="1" dirty="0">
                <a:latin typeface="Courier" pitchFamily="2" charset="0"/>
                <a:sym typeface="Wingdings" pitchFamily="2" charset="2"/>
              </a:rPr>
              <a:t>-country</a:t>
            </a:r>
            <a:r>
              <a:rPr lang="en-US" sz="2200" dirty="0">
                <a:sym typeface="Wingdings" pitchFamily="2" charset="2"/>
              </a:rPr>
              <a:t>: pivot all columns except country </a:t>
            </a:r>
          </a:p>
          <a:p>
            <a:r>
              <a:rPr lang="en-US" sz="2200" b="1" dirty="0" err="1">
                <a:latin typeface="Courier" pitchFamily="2" charset="0"/>
                <a:sym typeface="Wingdings" pitchFamily="2" charset="2"/>
              </a:rPr>
              <a:t>names_to</a:t>
            </a:r>
            <a:r>
              <a:rPr lang="en-US" sz="2200" b="1" dirty="0">
                <a:latin typeface="Courier" pitchFamily="2" charset="0"/>
                <a:sym typeface="Wingdings" pitchFamily="2" charset="2"/>
              </a:rPr>
              <a:t> = “year”</a:t>
            </a:r>
            <a:r>
              <a:rPr lang="en-US" sz="2200" b="1" dirty="0">
                <a:sym typeface="Wingdings" pitchFamily="2" charset="2"/>
              </a:rPr>
              <a:t>: </a:t>
            </a:r>
            <a:r>
              <a:rPr lang="en-US" sz="2200" dirty="0">
                <a:sym typeface="Wingdings" pitchFamily="2" charset="2"/>
              </a:rPr>
              <a:t>make a new column called year (into which we'll put the pivoted column names)</a:t>
            </a:r>
          </a:p>
          <a:p>
            <a:r>
              <a:rPr lang="en-US" sz="2200" b="1" dirty="0" err="1">
                <a:latin typeface="Courier" pitchFamily="2" charset="0"/>
                <a:sym typeface="Wingdings" pitchFamily="2" charset="2"/>
              </a:rPr>
              <a:t>values_to</a:t>
            </a:r>
            <a:r>
              <a:rPr lang="en-US" sz="2200" b="1" dirty="0">
                <a:latin typeface="Courier" pitchFamily="2" charset="0"/>
                <a:sym typeface="Wingdings" pitchFamily="2" charset="2"/>
              </a:rPr>
              <a:t> = “cases”</a:t>
            </a:r>
            <a:r>
              <a:rPr lang="en-US" sz="2200" dirty="0">
                <a:sym typeface="Wingdings" pitchFamily="2" charset="2"/>
              </a:rPr>
              <a:t>: make another new column called cases (into which we'll put the pivoted values)</a:t>
            </a:r>
            <a:endParaRPr lang="en-US" sz="2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414F7-1592-0B77-DA85-9268A4D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0" y="2408904"/>
            <a:ext cx="2079628" cy="24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BA7A059-4F6D-CFBE-875B-FF530A64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995" y="352482"/>
            <a:ext cx="3853345" cy="2934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1D863-8268-65A7-868F-067BF12EE6CB}"/>
              </a:ext>
            </a:extLst>
          </p:cNvPr>
          <p:cNvSpPr/>
          <p:nvPr/>
        </p:nvSpPr>
        <p:spPr>
          <a:xfrm>
            <a:off x="3741486" y="3357232"/>
            <a:ext cx="7761034" cy="1413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table4a %&gt;%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pivot_longer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(-country,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names_to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"year", 					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values_to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"cases")</a:t>
            </a:r>
          </a:p>
        </p:txBody>
      </p:sp>
    </p:spTree>
    <p:extLst>
      <p:ext uri="{BB962C8B-B14F-4D97-AF65-F5344CB8AC3E}">
        <p14:creationId xmlns:p14="http://schemas.microsoft.com/office/powerpoint/2010/main" val="31593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BC10-8C5D-B509-4FA1-B476A5D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61979"/>
          </a:xfrm>
        </p:spPr>
        <p:txBody>
          <a:bodyPr anchor="t">
            <a:normAutofit/>
          </a:bodyPr>
          <a:lstStyle/>
          <a:p>
            <a:r>
              <a:rPr lang="en-US" sz="3200" dirty="0" err="1">
                <a:latin typeface="Courier" pitchFamily="2" charset="0"/>
              </a:rPr>
              <a:t>tidyr</a:t>
            </a:r>
            <a:endParaRPr lang="en-US" sz="3200" dirty="0">
              <a:latin typeface="Courier" pitchFamily="2" charset="0"/>
            </a:endParaRPr>
          </a:p>
          <a:p>
            <a:pPr lvl="1"/>
            <a:r>
              <a:rPr lang="en-US" sz="2400" dirty="0" err="1">
                <a:latin typeface="Courier" pitchFamily="2" charset="0"/>
              </a:rPr>
              <a:t>pivot_wider</a:t>
            </a:r>
            <a:r>
              <a:rPr lang="en-US" sz="2400" dirty="0">
                <a:latin typeface="Courier" pitchFamily="2" charset="0"/>
              </a:rPr>
              <a:t>()</a:t>
            </a:r>
          </a:p>
          <a:p>
            <a:pPr lvl="3"/>
            <a:r>
              <a:rPr lang="en-US" sz="2000" dirty="0"/>
              <a:t>narrow </a:t>
            </a:r>
            <a:r>
              <a:rPr lang="en-US" sz="2000" dirty="0">
                <a:sym typeface="Wingdings" pitchFamily="2" charset="2"/>
              </a:rPr>
              <a:t> wide </a:t>
            </a:r>
            <a:endParaRPr lang="en-US" sz="2000" dirty="0"/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414F7-1592-0B77-DA85-9268A4D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0" y="2408904"/>
            <a:ext cx="2079628" cy="24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1D863-8268-65A7-868F-067BF12EE6CB}"/>
              </a:ext>
            </a:extLst>
          </p:cNvPr>
          <p:cNvSpPr/>
          <p:nvPr/>
        </p:nvSpPr>
        <p:spPr>
          <a:xfrm>
            <a:off x="3741486" y="3357232"/>
            <a:ext cx="7761034" cy="1413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table2 %&gt;%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pivot_wider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names_from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type,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values_from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count)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BA76C0B-012B-9637-D2D6-380985F7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"/>
          <a:stretch/>
        </p:blipFill>
        <p:spPr>
          <a:xfrm>
            <a:off x="7434104" y="258418"/>
            <a:ext cx="4333735" cy="31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42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6BC10-8C5D-B509-4FA1-B476A5DC4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61979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600" dirty="0" err="1">
                <a:latin typeface="Courier" pitchFamily="2" charset="0"/>
              </a:rPr>
              <a:t>tidyr</a:t>
            </a:r>
            <a:endParaRPr lang="en-US" sz="3600" dirty="0">
              <a:latin typeface="Courier" pitchFamily="2" charset="0"/>
            </a:endParaRPr>
          </a:p>
          <a:p>
            <a:pPr lvl="1"/>
            <a:r>
              <a:rPr lang="en-US" sz="2800" dirty="0" err="1">
                <a:latin typeface="Courier" pitchFamily="2" charset="0"/>
              </a:rPr>
              <a:t>pivot_wider</a:t>
            </a:r>
            <a:r>
              <a:rPr lang="en-US" sz="2800" dirty="0">
                <a:latin typeface="Courier" pitchFamily="2" charset="0"/>
              </a:rPr>
              <a:t>()</a:t>
            </a:r>
          </a:p>
          <a:p>
            <a:pPr lvl="3"/>
            <a:r>
              <a:rPr lang="en-US" sz="2400" dirty="0"/>
              <a:t>narrow </a:t>
            </a:r>
            <a:r>
              <a:rPr lang="en-US" sz="2400" dirty="0">
                <a:sym typeface="Wingdings" pitchFamily="2" charset="2"/>
              </a:rPr>
              <a:t> wide </a:t>
            </a:r>
            <a:endParaRPr lang="en-US" sz="2400" dirty="0"/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pPr lvl="3"/>
            <a:endParaRPr lang="en-US" sz="2400" dirty="0">
              <a:sym typeface="Wingdings" pitchFamily="2" charset="2"/>
            </a:endParaRPr>
          </a:p>
          <a:p>
            <a:r>
              <a:rPr lang="en-US" sz="2200" b="1" dirty="0" err="1">
                <a:latin typeface="Courier" pitchFamily="2" charset="0"/>
                <a:sym typeface="Wingdings" pitchFamily="2" charset="2"/>
              </a:rPr>
              <a:t>names_from</a:t>
            </a:r>
            <a:r>
              <a:rPr lang="en-US" sz="2200" b="1" dirty="0">
                <a:latin typeface="Courier" pitchFamily="2" charset="0"/>
                <a:sym typeface="Wingdings" pitchFamily="2" charset="2"/>
              </a:rPr>
              <a:t> = type</a:t>
            </a:r>
            <a:r>
              <a:rPr lang="en-US" sz="2200" b="1" dirty="0">
                <a:sym typeface="Wingdings" pitchFamily="2" charset="2"/>
              </a:rPr>
              <a:t>: </a:t>
            </a:r>
            <a:r>
              <a:rPr lang="en-US" sz="2200" dirty="0"/>
              <a:t>grab the values in the column called </a:t>
            </a:r>
            <a:r>
              <a:rPr lang="en-US" sz="2200" dirty="0">
                <a:latin typeface="Courier" pitchFamily="2" charset="0"/>
              </a:rPr>
              <a:t>type</a:t>
            </a:r>
            <a:r>
              <a:rPr lang="en-US" sz="2200" dirty="0"/>
              <a:t> (we'll </a:t>
            </a:r>
            <a:r>
              <a:rPr lang="en-US" sz="2200" dirty="0">
                <a:latin typeface="Courier" pitchFamily="2" charset="0"/>
              </a:rPr>
              <a:t>pivot</a:t>
            </a:r>
            <a:r>
              <a:rPr lang="en-US" sz="2200" dirty="0"/>
              <a:t> these values out to become the names of our new columns)</a:t>
            </a:r>
            <a:endParaRPr lang="en-US" sz="2200" dirty="0">
              <a:sym typeface="Wingdings" pitchFamily="2" charset="2"/>
            </a:endParaRPr>
          </a:p>
          <a:p>
            <a:r>
              <a:rPr lang="en-US" sz="2200" b="1" dirty="0" err="1">
                <a:latin typeface="Courier" pitchFamily="2" charset="0"/>
                <a:sym typeface="Wingdings" pitchFamily="2" charset="2"/>
              </a:rPr>
              <a:t>values_from</a:t>
            </a:r>
            <a:r>
              <a:rPr lang="en-US" sz="2200" b="1" dirty="0">
                <a:latin typeface="Courier" pitchFamily="2" charset="0"/>
                <a:sym typeface="Wingdings" pitchFamily="2" charset="2"/>
              </a:rPr>
              <a:t> = count</a:t>
            </a:r>
            <a:r>
              <a:rPr lang="en-US" sz="2200" dirty="0">
                <a:sym typeface="Wingdings" pitchFamily="2" charset="2"/>
              </a:rPr>
              <a:t>: grab the values in the column called count (we'll pivot these across their corresponding columns)</a:t>
            </a:r>
            <a:endParaRPr lang="en-US" sz="2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8414F7-1592-0B77-DA85-9268A4D22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80" y="2408904"/>
            <a:ext cx="2079628" cy="240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1D863-8268-65A7-868F-067BF12EE6CB}"/>
              </a:ext>
            </a:extLst>
          </p:cNvPr>
          <p:cNvSpPr/>
          <p:nvPr/>
        </p:nvSpPr>
        <p:spPr>
          <a:xfrm>
            <a:off x="3741486" y="3357232"/>
            <a:ext cx="7761034" cy="1413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table2 %&gt;%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pivot_wider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names_from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type,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values_from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count)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BA76C0B-012B-9637-D2D6-380985F71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"/>
          <a:stretch/>
        </p:blipFill>
        <p:spPr>
          <a:xfrm>
            <a:off x="7434104" y="258418"/>
            <a:ext cx="4333735" cy="31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6355C28-92F5-498B-FA4A-2F4D6B6A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3609" y="2464904"/>
            <a:ext cx="6626518" cy="211508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9C71EA-A831-DE7B-5F39-A3982F526DF3}"/>
              </a:ext>
            </a:extLst>
          </p:cNvPr>
          <p:cNvSpPr txBox="1">
            <a:spLocks/>
          </p:cNvSpPr>
          <p:nvPr/>
        </p:nvSpPr>
        <p:spPr>
          <a:xfrm>
            <a:off x="3869268" y="864107"/>
            <a:ext cx="7315200" cy="57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tend to use </a:t>
            </a:r>
            <a:r>
              <a:rPr lang="en-US" sz="2400" dirty="0" err="1">
                <a:latin typeface="Courier" pitchFamily="2" charset="0"/>
              </a:rPr>
              <a:t>pivot_longer</a:t>
            </a:r>
            <a:r>
              <a:rPr lang="en-US" sz="2400" dirty="0">
                <a:latin typeface="Courier" pitchFamily="2" charset="0"/>
              </a:rPr>
              <a:t>() </a:t>
            </a:r>
            <a:r>
              <a:rPr lang="en-US" sz="2400" dirty="0"/>
              <a:t>most often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42207C9B-A272-26AF-7182-F4B3BDE1D734}"/>
              </a:ext>
            </a:extLst>
          </p:cNvPr>
          <p:cNvSpPr/>
          <p:nvPr/>
        </p:nvSpPr>
        <p:spPr>
          <a:xfrm>
            <a:off x="3869267" y="1341300"/>
            <a:ext cx="7538117" cy="1083848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Fill in the missing code below to pivot </a:t>
            </a:r>
            <a:r>
              <a:rPr lang="en-US" sz="2800" dirty="0" err="1"/>
              <a:t>presapproval</a:t>
            </a:r>
            <a:r>
              <a:rPr lang="en-US" sz="2800" dirty="0"/>
              <a:t> from wide form to long form.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D000C5-42CD-A793-365C-F6A59BFAD388}"/>
              </a:ext>
            </a:extLst>
          </p:cNvPr>
          <p:cNvSpPr/>
          <p:nvPr/>
        </p:nvSpPr>
        <p:spPr>
          <a:xfrm>
            <a:off x="3757808" y="4512365"/>
            <a:ext cx="7761034" cy="1423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presapproval_tidy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&lt;-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presapproval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%&gt;%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pivot_longer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-  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names_to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""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, 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values_to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""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349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Normal 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0201B6-5AC9-0AE4-3CA5-DDA21248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Each cell contains one value</a:t>
            </a:r>
          </a:p>
          <a:p>
            <a:pPr lvl="1"/>
            <a:r>
              <a:rPr lang="en-US" sz="2600" dirty="0"/>
              <a:t>All values in one column are of the same type</a:t>
            </a:r>
          </a:p>
          <a:p>
            <a:pPr lvl="1"/>
            <a:r>
              <a:rPr lang="en-US" sz="2600" dirty="0"/>
              <a:t>Columns have unique names</a:t>
            </a:r>
          </a:p>
          <a:p>
            <a:pPr lvl="1"/>
            <a:r>
              <a:rPr lang="en-US" sz="2600" dirty="0"/>
              <a:t>Order in which data is stored does not matter</a:t>
            </a:r>
          </a:p>
          <a:p>
            <a:r>
              <a:rPr lang="en-US" sz="2800" dirty="0"/>
              <a:t>Ex. 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10F367A-73A1-D481-684E-3C7496521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84"/>
          <a:stretch/>
        </p:blipFill>
        <p:spPr>
          <a:xfrm>
            <a:off x="4558945" y="3012673"/>
            <a:ext cx="4306759" cy="161284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A674CDA-B9FD-E09A-D632-6657FD0DD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84"/>
          <a:stretch/>
        </p:blipFill>
        <p:spPr>
          <a:xfrm>
            <a:off x="7526868" y="4440728"/>
            <a:ext cx="4306759" cy="2306850"/>
          </a:xfrm>
          <a:prstGeom prst="rect">
            <a:avLst/>
          </a:prstGeom>
        </p:spPr>
      </p:pic>
      <p:sp>
        <p:nvSpPr>
          <p:cNvPr id="12" name="Multiply 11">
            <a:extLst>
              <a:ext uri="{FF2B5EF4-FFF2-40B4-BE49-F238E27FC236}">
                <a16:creationId xmlns:a16="http://schemas.microsoft.com/office/drawing/2014/main" id="{EB1067D5-97DA-C7AF-C095-C864277E0D71}"/>
              </a:ext>
            </a:extLst>
          </p:cNvPr>
          <p:cNvSpPr/>
          <p:nvPr/>
        </p:nvSpPr>
        <p:spPr>
          <a:xfrm>
            <a:off x="3869268" y="2827885"/>
            <a:ext cx="5818071" cy="1797632"/>
          </a:xfrm>
          <a:prstGeom prst="mathMultiply">
            <a:avLst>
              <a:gd name="adj1" fmla="val 6816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9C71EA-A831-DE7B-5F39-A3982F526DF3}"/>
              </a:ext>
            </a:extLst>
          </p:cNvPr>
          <p:cNvSpPr txBox="1">
            <a:spLocks/>
          </p:cNvSpPr>
          <p:nvPr/>
        </p:nvSpPr>
        <p:spPr>
          <a:xfrm>
            <a:off x="3869268" y="864107"/>
            <a:ext cx="7315200" cy="57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800" dirty="0"/>
              <a:t> </a:t>
            </a:r>
            <a:endParaRPr lang="en-US" sz="7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-</a:t>
            </a:r>
            <a:r>
              <a:rPr lang="en-US" dirty="0" err="1">
                <a:latin typeface="Courier" pitchFamily="2" charset="0"/>
              </a:rPr>
              <a:t>the_date</a:t>
            </a:r>
            <a:r>
              <a:rPr lang="en-US" dirty="0"/>
              <a:t>: pivot everything except </a:t>
            </a:r>
            <a:r>
              <a:rPr lang="en-US" dirty="0" err="1">
                <a:latin typeface="Courier" pitchFamily="2" charset="0"/>
              </a:rPr>
              <a:t>the_date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names_to</a:t>
            </a:r>
            <a:r>
              <a:rPr lang="en-US" dirty="0">
                <a:latin typeface="Courier" pitchFamily="2" charset="0"/>
              </a:rPr>
              <a:t> = “party”</a:t>
            </a:r>
            <a:r>
              <a:rPr lang="en-US" dirty="0"/>
              <a:t>: make a new column called party into which we’ll put pivoted column names </a:t>
            </a:r>
          </a:p>
          <a:p>
            <a:r>
              <a:rPr lang="en-US" dirty="0" err="1">
                <a:latin typeface="Courier" pitchFamily="2" charset="0"/>
              </a:rPr>
              <a:t>values_to</a:t>
            </a:r>
            <a:r>
              <a:rPr lang="en-US" dirty="0">
                <a:latin typeface="Courier" pitchFamily="2" charset="0"/>
              </a:rPr>
              <a:t> = “approval”</a:t>
            </a:r>
            <a:r>
              <a:rPr lang="en-US" dirty="0"/>
              <a:t>: make a new column called approval into which we’ll put pivoted values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16355C28-92F5-498B-FA4A-2F4D6B6A7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9515" y="205410"/>
            <a:ext cx="5314704" cy="169637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D000C5-42CD-A793-365C-F6A59BFAD388}"/>
              </a:ext>
            </a:extLst>
          </p:cNvPr>
          <p:cNvSpPr/>
          <p:nvPr/>
        </p:nvSpPr>
        <p:spPr>
          <a:xfrm>
            <a:off x="3869268" y="1927322"/>
            <a:ext cx="6248400" cy="1404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presapproval_tidy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&lt;-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presapproval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%&gt;%</a:t>
            </a: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pivot_longer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(-</a:t>
            </a:r>
            <a:r>
              <a:rPr lang="en-US" dirty="0" err="1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the_date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, </a:t>
            </a: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names_to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"party"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,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					 </a:t>
            </a:r>
            <a:r>
              <a:rPr lang="en-US" dirty="0" err="1">
                <a:solidFill>
                  <a:schemeClr val="tx1"/>
                </a:solidFill>
                <a:latin typeface="Courier" pitchFamily="2" charset="0"/>
              </a:rPr>
              <a:t>values_to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 = </a:t>
            </a:r>
            <a:r>
              <a:rPr lang="en-US" dirty="0">
                <a:solidFill>
                  <a:schemeClr val="tx1"/>
                </a:solidFill>
                <a:highlight>
                  <a:srgbClr val="FFFF00"/>
                </a:highlight>
                <a:latin typeface="Courier" pitchFamily="2" charset="0"/>
              </a:rPr>
              <a:t>"approval"</a:t>
            </a:r>
            <a:r>
              <a:rPr lang="en-US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9E3A7846-3AD4-F667-914D-8B91A0BF9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646" y="5298929"/>
            <a:ext cx="3632443" cy="1466307"/>
          </a:xfrm>
          <a:prstGeom prst="rect">
            <a:avLst/>
          </a:prstGeom>
        </p:spPr>
      </p:pic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EC99E005-E273-62AA-A3FE-61B1A0420832}"/>
              </a:ext>
            </a:extLst>
          </p:cNvPr>
          <p:cNvSpPr/>
          <p:nvPr/>
        </p:nvSpPr>
        <p:spPr>
          <a:xfrm>
            <a:off x="10184219" y="1285461"/>
            <a:ext cx="1093381" cy="510208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1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5" name="Picture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93ED10EF-F081-E913-0BC2-89DAC621E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48" y="212034"/>
            <a:ext cx="8227301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09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D8A68F-B1A0-2D0E-070C-F9C052D6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069" y="477308"/>
            <a:ext cx="8312295" cy="59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5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First Normal Form </a:t>
            </a:r>
          </a:p>
          <a:p>
            <a:pPr lvl="1"/>
            <a:r>
              <a:rPr lang="en-US" sz="2600" dirty="0"/>
              <a:t>No partial dependencies </a:t>
            </a:r>
          </a:p>
          <a:p>
            <a:r>
              <a:rPr lang="en-US" sz="2800" dirty="0"/>
              <a:t>Ex. </a:t>
            </a:r>
          </a:p>
        </p:txBody>
      </p:sp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E8243245-9891-D193-7EEB-44D064BB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02" y="2371155"/>
            <a:ext cx="4803349" cy="1431968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E98CF9CF-E3D2-94FB-11D6-8717D6FBF688}"/>
              </a:ext>
            </a:extLst>
          </p:cNvPr>
          <p:cNvSpPr/>
          <p:nvPr/>
        </p:nvSpPr>
        <p:spPr>
          <a:xfrm>
            <a:off x="4151340" y="2164515"/>
            <a:ext cx="5818071" cy="1797632"/>
          </a:xfrm>
          <a:prstGeom prst="mathMultiply">
            <a:avLst>
              <a:gd name="adj1" fmla="val 6816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AAF1FB-FAFE-9FEE-9BC5-AE4E24D73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752" y="4146839"/>
            <a:ext cx="4394200" cy="1314450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EADD0FBF-9CC0-C2F1-5300-235C804E2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385" y="4164910"/>
            <a:ext cx="4518992" cy="132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2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First Normal Form </a:t>
            </a:r>
          </a:p>
          <a:p>
            <a:pPr lvl="1"/>
            <a:r>
              <a:rPr lang="en-US" sz="2600" dirty="0"/>
              <a:t>No partial dependencies </a:t>
            </a:r>
          </a:p>
          <a:p>
            <a:r>
              <a:rPr lang="en-US" sz="2800" dirty="0"/>
              <a:t>Common, but not Tidy</a:t>
            </a:r>
          </a:p>
          <a:p>
            <a:r>
              <a:rPr lang="en-US" sz="2800" dirty="0"/>
              <a:t>Ex. Do you notice anything about this table?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59029C99-B1F3-7676-54FA-58B2B8557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6" b="6283"/>
          <a:stretch/>
        </p:blipFill>
        <p:spPr>
          <a:xfrm>
            <a:off x="4823241" y="3313045"/>
            <a:ext cx="5407254" cy="15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7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88483"/>
          </a:xfrm>
        </p:spPr>
        <p:txBody>
          <a:bodyPr anchor="t">
            <a:normAutofit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First Normal Form </a:t>
            </a:r>
          </a:p>
          <a:p>
            <a:pPr lvl="1"/>
            <a:r>
              <a:rPr lang="en-US" sz="2600" dirty="0"/>
              <a:t>No partial dependencies </a:t>
            </a:r>
          </a:p>
          <a:p>
            <a:r>
              <a:rPr lang="en-US" sz="2800" dirty="0"/>
              <a:t>Common, but not Tidy</a:t>
            </a:r>
          </a:p>
          <a:p>
            <a:r>
              <a:rPr lang="en-US" sz="2800" dirty="0"/>
              <a:t>Ex. Do you notice anything about this table?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It’s about </a:t>
            </a:r>
            <a:r>
              <a:rPr lang="en-US" sz="2800" b="1" dirty="0"/>
              <a:t>tournaments</a:t>
            </a:r>
            <a:r>
              <a:rPr lang="en-US" sz="2800" dirty="0"/>
              <a:t>, but </a:t>
            </a:r>
            <a:r>
              <a:rPr lang="en-US" sz="2800" dirty="0">
                <a:latin typeface="Courier" pitchFamily="2" charset="0"/>
              </a:rPr>
              <a:t>Winner Date of Birth</a:t>
            </a:r>
            <a:r>
              <a:rPr lang="en-US" sz="2800" dirty="0"/>
              <a:t> is a static fact about a </a:t>
            </a:r>
            <a:r>
              <a:rPr lang="en-US" sz="2800" b="1" dirty="0"/>
              <a:t>person</a:t>
            </a:r>
            <a:r>
              <a:rPr lang="en-US" sz="2800" dirty="0"/>
              <a:t>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D74A189-A2BA-21B9-FC4A-6BB8B697D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6" b="6283"/>
          <a:stretch/>
        </p:blipFill>
        <p:spPr>
          <a:xfrm>
            <a:off x="4823241" y="3313045"/>
            <a:ext cx="5407254" cy="15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9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88483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First Normal Form </a:t>
            </a:r>
          </a:p>
          <a:p>
            <a:pPr lvl="1"/>
            <a:r>
              <a:rPr lang="en-US" sz="2600" dirty="0"/>
              <a:t>No partial dependencies </a:t>
            </a:r>
          </a:p>
          <a:p>
            <a:r>
              <a:rPr lang="en-US" sz="2800" dirty="0"/>
              <a:t>Common, but not Tidy</a:t>
            </a:r>
          </a:p>
          <a:p>
            <a:r>
              <a:rPr lang="en-US" sz="2800" dirty="0"/>
              <a:t>Ex. Do you notice anything about this table?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It’s about </a:t>
            </a:r>
            <a:r>
              <a:rPr lang="en-US" sz="2800" b="1" dirty="0"/>
              <a:t>tournaments</a:t>
            </a:r>
            <a:r>
              <a:rPr lang="en-US" sz="2800" dirty="0"/>
              <a:t>, but </a:t>
            </a:r>
            <a:r>
              <a:rPr lang="en-US" sz="2800" dirty="0">
                <a:latin typeface="Courier" pitchFamily="2" charset="0"/>
              </a:rPr>
              <a:t>Winner Date of Birth</a:t>
            </a:r>
            <a:r>
              <a:rPr lang="en-US" sz="2800" dirty="0"/>
              <a:t> is a static fact about a </a:t>
            </a:r>
            <a:r>
              <a:rPr lang="en-US" sz="2800" b="1" dirty="0"/>
              <a:t>person</a:t>
            </a:r>
          </a:p>
          <a:p>
            <a:pPr lvl="1"/>
            <a:r>
              <a:rPr lang="en-US" sz="2600" dirty="0"/>
              <a:t>Data is redundant (ex. Al’s birthday)</a:t>
            </a:r>
          </a:p>
          <a:p>
            <a:pPr lvl="1"/>
            <a:r>
              <a:rPr lang="en-US" sz="2600" dirty="0">
                <a:latin typeface="Courier" pitchFamily="2" charset="0"/>
              </a:rPr>
              <a:t>Winner Date of Birth </a:t>
            </a:r>
            <a:r>
              <a:rPr lang="en-US" sz="2600" dirty="0"/>
              <a:t>belongs in a table about people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42C70B5-B27D-2FCA-57BD-4E5C793A1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6" b="6283"/>
          <a:stretch/>
        </p:blipFill>
        <p:spPr>
          <a:xfrm>
            <a:off x="4823241" y="2981741"/>
            <a:ext cx="5407254" cy="15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0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88483"/>
          </a:xfrm>
        </p:spPr>
        <p:txBody>
          <a:bodyPr anchor="t">
            <a:normAutofit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Second Normal Form </a:t>
            </a:r>
          </a:p>
          <a:p>
            <a:pPr lvl="1"/>
            <a:r>
              <a:rPr lang="en-US" sz="2600" dirty="0"/>
              <a:t>Non-primary columns depend only on primary key</a:t>
            </a:r>
          </a:p>
          <a:p>
            <a:r>
              <a:rPr lang="en-US" sz="2800" dirty="0"/>
              <a:t>Tidy!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DA0CF6A-54F7-D8F8-3AD4-31E4A008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249" y="3148025"/>
            <a:ext cx="6797238" cy="20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5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Normal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6F312-6E1B-50B3-4225-D2F4DF53A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788483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Definition</a:t>
            </a:r>
          </a:p>
          <a:p>
            <a:pPr lvl="1"/>
            <a:r>
              <a:rPr lang="en-US" sz="2600" dirty="0"/>
              <a:t>Table is in Second Normal Form </a:t>
            </a:r>
          </a:p>
          <a:p>
            <a:pPr lvl="1"/>
            <a:r>
              <a:rPr lang="en-US" sz="2600" dirty="0"/>
              <a:t>Non-primary columns depend only on primary key</a:t>
            </a:r>
          </a:p>
          <a:p>
            <a:r>
              <a:rPr lang="en-US" sz="2800" dirty="0"/>
              <a:t>Tidy!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Characteristics</a:t>
            </a:r>
          </a:p>
          <a:p>
            <a:pPr lvl="1"/>
            <a:r>
              <a:rPr lang="en-US" sz="2600" dirty="0"/>
              <a:t>“Like is stored with like” </a:t>
            </a:r>
          </a:p>
          <a:p>
            <a:pPr lvl="1"/>
            <a:r>
              <a:rPr lang="en-US" sz="2600" dirty="0"/>
              <a:t>No redundant information </a:t>
            </a:r>
          </a:p>
          <a:p>
            <a:pPr lvl="1"/>
            <a:r>
              <a:rPr lang="en-US" sz="2600" dirty="0"/>
              <a:t>Tables tend to be:</a:t>
            </a:r>
          </a:p>
          <a:p>
            <a:pPr lvl="2"/>
            <a:r>
              <a:rPr lang="en-US" sz="2400" dirty="0"/>
              <a:t>Long (many rows)</a:t>
            </a:r>
          </a:p>
          <a:p>
            <a:pPr lvl="2"/>
            <a:r>
              <a:rPr lang="en-US" sz="2400" dirty="0"/>
              <a:t>Narrow (few columns) </a:t>
            </a:r>
          </a:p>
          <a:p>
            <a:pPr lvl="2"/>
            <a:r>
              <a:rPr lang="en-US" sz="2400" dirty="0"/>
              <a:t>Efficient for access and storage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DA0CF6A-54F7-D8F8-3AD4-31E4A008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91" y="2262178"/>
            <a:ext cx="6048688" cy="18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2728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585</TotalTime>
  <Words>2070</Words>
  <Application>Microsoft Macintosh PowerPoint</Application>
  <PresentationFormat>Widescreen</PresentationFormat>
  <Paragraphs>290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Corbel</vt:lpstr>
      <vt:lpstr>Courier</vt:lpstr>
      <vt:lpstr>Wingdings 2</vt:lpstr>
      <vt:lpstr>Frame</vt:lpstr>
      <vt:lpstr>Tidy Data</vt:lpstr>
      <vt:lpstr>Table Vocabulary</vt:lpstr>
      <vt:lpstr>First Normal Form</vt:lpstr>
      <vt:lpstr>Second Normal Form</vt:lpstr>
      <vt:lpstr>Second Normal Form</vt:lpstr>
      <vt:lpstr>Second Normal Form</vt:lpstr>
      <vt:lpstr>Second Normal Form</vt:lpstr>
      <vt:lpstr>Third Normal Form</vt:lpstr>
      <vt:lpstr>Third Normal Form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Tidy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Data</vt:lpstr>
      <vt:lpstr>Tidy Data</vt:lpstr>
      <vt:lpstr>Tidy Data</vt:lpstr>
      <vt:lpstr>Tidy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31</cp:revision>
  <dcterms:created xsi:type="dcterms:W3CDTF">2022-07-07T13:23:27Z</dcterms:created>
  <dcterms:modified xsi:type="dcterms:W3CDTF">2022-07-11T14:58:02Z</dcterms:modified>
</cp:coreProperties>
</file>